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20"/>
  </p:notesMasterIdLst>
  <p:handoutMasterIdLst>
    <p:handoutMasterId r:id="rId21"/>
  </p:handoutMasterIdLst>
  <p:sldIdLst>
    <p:sldId id="325" r:id="rId2"/>
    <p:sldId id="326" r:id="rId3"/>
    <p:sldId id="305" r:id="rId4"/>
    <p:sldId id="354" r:id="rId5"/>
    <p:sldId id="355" r:id="rId6"/>
    <p:sldId id="384" r:id="rId7"/>
    <p:sldId id="385" r:id="rId8"/>
    <p:sldId id="386" r:id="rId9"/>
    <p:sldId id="380" r:id="rId10"/>
    <p:sldId id="381" r:id="rId11"/>
    <p:sldId id="378" r:id="rId12"/>
    <p:sldId id="382" r:id="rId13"/>
    <p:sldId id="376" r:id="rId14"/>
    <p:sldId id="383" r:id="rId15"/>
    <p:sldId id="312" r:id="rId16"/>
    <p:sldId id="353" r:id="rId17"/>
    <p:sldId id="356" r:id="rId18"/>
    <p:sldId id="379" r:id="rId19"/>
  </p:sldIdLst>
  <p:sldSz cx="12192000" cy="6858000"/>
  <p:notesSz cx="6858000" cy="9144000"/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C46"/>
    <a:srgbClr val="D1D9DF"/>
    <a:srgbClr val="181717"/>
    <a:srgbClr val="FFFFFF"/>
    <a:srgbClr val="2F0D03"/>
    <a:srgbClr val="5A1905"/>
    <a:srgbClr val="000000"/>
    <a:srgbClr val="00B5E2"/>
    <a:srgbClr val="E4E9E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9" autoAdjust="0"/>
    <p:restoredTop sz="94761" autoAdjust="0"/>
  </p:normalViewPr>
  <p:slideViewPr>
    <p:cSldViewPr snapToGrid="0" snapToObjects="1">
      <p:cViewPr>
        <p:scale>
          <a:sx n="100" d="100"/>
          <a:sy n="100" d="100"/>
        </p:scale>
        <p:origin x="-1044" y="-4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8" d="100"/>
        <a:sy n="78" d="100"/>
      </p:scale>
      <p:origin x="0" y="3192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-365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183C46">
                <a:alpha val="90000"/>
              </a:srgbClr>
            </a:solidFill>
          </c:spPr>
          <c:invertIfNegative val="0"/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Sheet1!$A$1:$E$1</c:f>
              <c:strCache>
                <c:ptCount val="5"/>
                <c:pt idx="0">
                  <c:v>Linear Regression</c:v>
                </c:pt>
                <c:pt idx="1">
                  <c:v>Linear Regression after VIF Analysis</c:v>
                </c:pt>
                <c:pt idx="2">
                  <c:v>Ridge Regression</c:v>
                </c:pt>
                <c:pt idx="3">
                  <c:v>Random Forest</c:v>
                </c:pt>
                <c:pt idx="4">
                  <c:v>XGBoost</c:v>
                </c:pt>
              </c:strCache>
            </c:strRef>
          </c:cat>
          <c:val>
            <c:numRef>
              <c:f>Sheet1!$A$2:$E$2</c:f>
              <c:numCache>
                <c:formatCode>General</c:formatCode>
                <c:ptCount val="5"/>
                <c:pt idx="0">
                  <c:v>0.14552000000000001</c:v>
                </c:pt>
                <c:pt idx="1">
                  <c:v>0.15964999999999999</c:v>
                </c:pt>
                <c:pt idx="2">
                  <c:v>0.14646000000000001</c:v>
                </c:pt>
                <c:pt idx="3">
                  <c:v>0.16447000000000001</c:v>
                </c:pt>
                <c:pt idx="4">
                  <c:v>0.14821999999999999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78182272"/>
        <c:axId val="81864192"/>
      </c:barChart>
      <c:catAx>
        <c:axId val="78182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MODEL</a:t>
                </a:r>
                <a:r>
                  <a:rPr lang="en-US" sz="1100" baseline="0"/>
                  <a:t> TYPE</a:t>
                </a:r>
                <a:endParaRPr lang="en-US" sz="110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81864192"/>
        <c:crosses val="autoZero"/>
        <c:auto val="1"/>
        <c:lblAlgn val="ctr"/>
        <c:lblOffset val="100"/>
        <c:noMultiLvlLbl val="0"/>
      </c:catAx>
      <c:valAx>
        <c:axId val="81864192"/>
        <c:scaling>
          <c:orientation val="minMax"/>
        </c:scaling>
        <c:delete val="0"/>
        <c:axPos val="l"/>
        <c:majorGridlines>
          <c:spPr>
            <a:ln w="6350"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RMSLE</a:t>
                </a:r>
                <a:r>
                  <a:rPr lang="en-US" sz="1200" baseline="0"/>
                  <a:t> VALUE</a:t>
                </a:r>
                <a:endParaRPr lang="en-US" sz="12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78182272"/>
        <c:crosses val="autoZero"/>
        <c:crossBetween val="between"/>
      </c:valAx>
      <c:spPr>
        <a:solidFill>
          <a:schemeClr val="tx2">
            <a:lumMod val="20000"/>
            <a:lumOff val="80000"/>
            <a:alpha val="35000"/>
          </a:schemeClr>
        </a:solidFill>
        <a:ln>
          <a:solidFill>
            <a:schemeClr val="bg1">
              <a:lumMod val="85000"/>
            </a:schemeClr>
          </a:solidFill>
        </a:ln>
      </c:spPr>
    </c:plotArea>
    <c:plotVisOnly val="1"/>
    <c:dispBlanksAs val="gap"/>
    <c:showDLblsOverMax val="0"/>
  </c:chart>
  <c:spPr>
    <a:ln>
      <a:solidFill>
        <a:schemeClr val="bg1">
          <a:lumMod val="85000"/>
        </a:schemeClr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87C4B-9F7A-4A22-BF88-4F01513A15F4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2D1A4-FE7B-4242-A06D-3A93073EB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3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BD616-5E5D-1345-AFE6-942D4C8CE148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08C5B-16BD-FD49-979D-AFF933060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8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#1">
    <p:bg>
      <p:bgPr>
        <a:gradFill>
          <a:gsLst>
            <a:gs pos="0">
              <a:srgbClr val="4C4C4C">
                <a:lumMod val="98000"/>
                <a:lumOff val="2000"/>
              </a:srgbClr>
            </a:gs>
            <a:gs pos="50000">
              <a:srgbClr val="262626">
                <a:lumMod val="97000"/>
                <a:lumOff val="3000"/>
              </a:srgbClr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42999"/>
            <a:ext cx="9144000" cy="2366963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02037"/>
            <a:ext cx="9144000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35600"/>
            <a:ext cx="246888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Month, Day, </a:t>
            </a:r>
            <a:r>
              <a:rPr lang="en-US" dirty="0" err="1" smtClean="0"/>
              <a:t>Yar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#3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0379" y="1142999"/>
            <a:ext cx="2473321" cy="2379155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0379" y="3602037"/>
            <a:ext cx="2473322" cy="278625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2933700" y="2"/>
            <a:ext cx="9274811" cy="685323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</a:t>
            </a:r>
            <a:r>
              <a:rPr lang="en-US" dirty="0" err="1" smtClean="0"/>
              <a:t>th</a:t>
            </a:r>
            <a:r>
              <a:rPr lang="en-US" dirty="0" smtClean="0"/>
              <a:t> icon to add an </a:t>
            </a:r>
            <a:r>
              <a:rPr lang="en-US" dirty="0" err="1" smtClean="0"/>
              <a:t>imag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406775" y="6430279"/>
            <a:ext cx="539496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Prsntation</a:t>
            </a:r>
            <a:r>
              <a:rPr lang="en-US" dirty="0" smtClean="0"/>
              <a:t> </a:t>
            </a:r>
            <a:r>
              <a:rPr lang="en-US" dirty="0" err="1" smtClean="0"/>
              <a:t>Titl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60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#4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"/>
            <a:ext cx="6096000" cy="6857999"/>
          </a:xfrm>
          <a:prstGeom prst="rect">
            <a:avLst/>
          </a:prstGeom>
          <a:solidFill>
            <a:srgbClr val="33333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</a:t>
            </a:r>
            <a:r>
              <a:rPr lang="en-US" dirty="0" err="1" smtClean="0"/>
              <a:t>th</a:t>
            </a:r>
            <a:r>
              <a:rPr lang="en-US" dirty="0" smtClean="0"/>
              <a:t> icon to add an </a:t>
            </a:r>
            <a:r>
              <a:rPr lang="en-US" dirty="0" err="1" smtClean="0"/>
              <a:t>imag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553201" y="1158939"/>
            <a:ext cx="5189539" cy="238760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553201" y="3638613"/>
            <a:ext cx="5189539" cy="16557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406775" y="6430279"/>
            <a:ext cx="539496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Prsntation</a:t>
            </a:r>
            <a:r>
              <a:rPr lang="en-US" dirty="0" smtClean="0"/>
              <a:t> </a:t>
            </a:r>
            <a:r>
              <a:rPr lang="en-US" dirty="0" err="1" smtClean="0"/>
              <a:t>Titl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0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#3.">
    <p:bg>
      <p:bgPr>
        <a:solidFill>
          <a:srgbClr val="183C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#2">
    <p:bg>
      <p:bgPr>
        <a:gradFill>
          <a:gsLst>
            <a:gs pos="0">
              <a:srgbClr val="4C4C4C">
                <a:lumMod val="98000"/>
                <a:lumOff val="2000"/>
              </a:srgbClr>
            </a:gs>
            <a:gs pos="50000">
              <a:srgbClr val="262626">
                <a:lumMod val="97000"/>
                <a:lumOff val="3000"/>
              </a:srgbClr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2"/>
            <a:ext cx="12174699" cy="6853239"/>
          </a:xfrm>
          <a:prstGeom prst="rect">
            <a:avLst/>
          </a:prstGeom>
          <a:solidFill>
            <a:srgbClr val="33333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</a:t>
            </a:r>
            <a:r>
              <a:rPr lang="en-US" dirty="0" err="1" smtClean="0"/>
              <a:t>th</a:t>
            </a:r>
            <a:r>
              <a:rPr lang="en-US" dirty="0" smtClean="0"/>
              <a:t> icon to add an </a:t>
            </a:r>
            <a:r>
              <a:rPr lang="en-US" dirty="0" err="1" smtClean="0"/>
              <a:t>imag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42999"/>
            <a:ext cx="9144000" cy="2366963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02037"/>
            <a:ext cx="9144000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35600"/>
            <a:ext cx="246888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Month, Day, </a:t>
            </a:r>
            <a:r>
              <a:rPr lang="en-US" dirty="0" err="1" smtClean="0"/>
              <a:t>Yar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42999"/>
            <a:ext cx="9144000" cy="2366963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02037"/>
            <a:ext cx="9144000" cy="1655763"/>
          </a:xfrm>
        </p:spPr>
        <p:txBody>
          <a:bodyPr/>
          <a:lstStyle>
            <a:lvl1pPr marL="0" indent="0" algn="l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35600"/>
            <a:ext cx="246888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Month, Day, </a:t>
            </a:r>
            <a:r>
              <a:rPr lang="en-US" dirty="0" err="1" smtClean="0"/>
              <a:t>Yar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2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 txBox="1">
            <a:spLocks/>
          </p:cNvSpPr>
          <p:nvPr userDrawn="1"/>
        </p:nvSpPr>
        <p:spPr>
          <a:xfrm>
            <a:off x="1" y="1"/>
            <a:ext cx="12192124" cy="1142998"/>
          </a:xfrm>
          <a:prstGeom prst="rect">
            <a:avLst/>
          </a:prstGeom>
          <a:solidFill>
            <a:srgbClr val="333333"/>
          </a:solidFill>
        </p:spPr>
        <p:txBody>
          <a:bodyPr anchor="ctr"/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560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bIns="0"/>
          <a:lstStyle>
            <a:lvl1pPr>
              <a:lnSpc>
                <a:spcPct val="100000"/>
              </a:lnSpc>
              <a:defRPr sz="2400"/>
            </a:lvl1pPr>
            <a:lvl2pPr marL="457200">
              <a:lnSpc>
                <a:spcPct val="100000"/>
              </a:lnSpc>
              <a:spcBef>
                <a:spcPts val="400"/>
              </a:spcBef>
              <a:defRPr sz="2200"/>
            </a:lvl2pPr>
            <a:lvl3pPr marL="621792">
              <a:lnSpc>
                <a:spcPct val="100000"/>
              </a:lnSpc>
              <a:spcBef>
                <a:spcPts val="400"/>
              </a:spcBef>
              <a:defRPr sz="2000"/>
            </a:lvl3pPr>
            <a:lvl4pPr marL="868680" indent="-182880">
              <a:lnSpc>
                <a:spcPct val="100000"/>
              </a:lnSpc>
              <a:spcBef>
                <a:spcPts val="400"/>
              </a:spcBef>
              <a:defRPr sz="20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48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5192"/>
            <a:ext cx="5410200" cy="4351339"/>
          </a:xfrm>
        </p:spPr>
        <p:txBody>
          <a:bodyPr tIns="0" bIns="0"/>
          <a:lstStyle>
            <a:lvl1pPr>
              <a:defRPr sz="2400"/>
            </a:lvl1pPr>
            <a:lvl2pPr marL="457200" indent="-182880">
              <a:spcBef>
                <a:spcPts val="400"/>
              </a:spcBef>
              <a:defRPr sz="2200"/>
            </a:lvl2pPr>
            <a:lvl3pPr marL="621792" indent="-182880">
              <a:defRPr sz="2000"/>
            </a:lvl3pPr>
            <a:lvl4pPr marL="868600" indent="-182880">
              <a:defRPr sz="2000"/>
            </a:lvl4pPr>
            <a:lvl5pPr marL="1051458" indent="-18288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155192"/>
            <a:ext cx="5408612" cy="4351339"/>
          </a:xfrm>
        </p:spPr>
        <p:txBody>
          <a:bodyPr tIns="0" bIns="0"/>
          <a:lstStyle>
            <a:lvl2pPr>
              <a:spcBef>
                <a:spcPts val="400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406775" y="6430279"/>
            <a:ext cx="5394960" cy="18288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Prsntation</a:t>
            </a:r>
            <a:r>
              <a:rPr lang="en-US" dirty="0" smtClean="0"/>
              <a:t> </a:t>
            </a:r>
            <a:r>
              <a:rPr lang="en-US" dirty="0" err="1" smtClean="0"/>
              <a:t>Titl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501" y="1152144"/>
            <a:ext cx="542036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01" y="1966912"/>
            <a:ext cx="542036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152144"/>
            <a:ext cx="54086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1966912"/>
            <a:ext cx="54086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501" y="-4589"/>
            <a:ext cx="11270299" cy="11475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3406775" y="6430279"/>
            <a:ext cx="5394960" cy="18288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Prsntation</a:t>
            </a:r>
            <a:r>
              <a:rPr lang="en-US" dirty="0" smtClean="0"/>
              <a:t> </a:t>
            </a:r>
            <a:r>
              <a:rPr lang="en-US" dirty="0" err="1" smtClean="0"/>
              <a:t>Titl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41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501" y="0"/>
            <a:ext cx="11270299" cy="11475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06775" y="6430279"/>
            <a:ext cx="5394960" cy="18288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Prsntation</a:t>
            </a:r>
            <a:r>
              <a:rPr lang="en-US" dirty="0" smtClean="0"/>
              <a:t> </a:t>
            </a:r>
            <a:r>
              <a:rPr lang="en-US" dirty="0" err="1" smtClean="0"/>
              <a:t>Titl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2501" y="1147589"/>
            <a:ext cx="2476500" cy="508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/>
          </p:nvPr>
        </p:nvSpPr>
        <p:spPr>
          <a:xfrm>
            <a:off x="3388360" y="1147589"/>
            <a:ext cx="2476500" cy="508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4"/>
          </p:nvPr>
        </p:nvSpPr>
        <p:spPr>
          <a:xfrm>
            <a:off x="6329680" y="1147589"/>
            <a:ext cx="2476500" cy="508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260840" y="1147589"/>
            <a:ext cx="2476500" cy="5084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6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#2">
    <p:bg>
      <p:bgPr>
        <a:gradFill>
          <a:gsLst>
            <a:gs pos="0">
              <a:srgbClr val="4C4C4C">
                <a:lumMod val="98000"/>
                <a:lumOff val="2000"/>
              </a:srgbClr>
            </a:gs>
            <a:gs pos="50000">
              <a:srgbClr val="262626">
                <a:lumMod val="97000"/>
                <a:lumOff val="3000"/>
              </a:srgbClr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2"/>
            <a:ext cx="12174699" cy="6853239"/>
          </a:xfrm>
          <a:prstGeom prst="rect">
            <a:avLst/>
          </a:prstGeom>
          <a:solidFill>
            <a:srgbClr val="33333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</a:t>
            </a:r>
            <a:r>
              <a:rPr lang="en-US" dirty="0" err="1" smtClean="0"/>
              <a:t>th</a:t>
            </a:r>
            <a:r>
              <a:rPr lang="en-US" dirty="0" smtClean="0"/>
              <a:t> icon to add an </a:t>
            </a:r>
            <a:r>
              <a:rPr lang="en-US" dirty="0" err="1" smtClean="0"/>
              <a:t>imag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66727" y="1122363"/>
            <a:ext cx="1127601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66727" y="3602037"/>
            <a:ext cx="11276013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501" y="-4589"/>
            <a:ext cx="11270299" cy="114758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501" y="1148420"/>
            <a:ext cx="11270299" cy="50199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2501" y="6428073"/>
            <a:ext cx="451899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4755468B-C2BA-8B42-ABD6-59706176357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rot="16200000" flipH="1">
            <a:off x="198652" y="-372455"/>
            <a:ext cx="520785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-805574" y="683364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-805574" y="1148420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-805574" y="6179987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-805574" y="3384233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931160" y="-632849"/>
            <a:ext cx="455167" cy="520785"/>
            <a:chOff x="1780034" y="-474638"/>
            <a:chExt cx="341375" cy="390589"/>
          </a:xfrm>
        </p:grpSpPr>
        <p:cxnSp>
          <p:nvCxnSpPr>
            <p:cNvPr id="72" name="Straight Connector 71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58823" y="-621122"/>
            <a:ext cx="455167" cy="520785"/>
            <a:chOff x="1780034" y="-474638"/>
            <a:chExt cx="341375" cy="390589"/>
          </a:xfrm>
        </p:grpSpPr>
        <p:cxnSp>
          <p:nvCxnSpPr>
            <p:cNvPr id="70" name="Straight Connector 69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5862320" y="-632849"/>
            <a:ext cx="455167" cy="520785"/>
            <a:chOff x="1780034" y="-474638"/>
            <a:chExt cx="341375" cy="390589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8793480" y="-632849"/>
            <a:ext cx="455167" cy="520785"/>
            <a:chOff x="1780034" y="-474638"/>
            <a:chExt cx="341375" cy="390589"/>
          </a:xfrm>
        </p:grpSpPr>
        <p:cxnSp>
          <p:nvCxnSpPr>
            <p:cNvPr id="66" name="Straight Connector 65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1724640" y="-632849"/>
            <a:ext cx="455167" cy="520785"/>
            <a:chOff x="1780034" y="-474638"/>
            <a:chExt cx="341375" cy="390589"/>
          </a:xfrm>
        </p:grpSpPr>
        <p:cxnSp>
          <p:nvCxnSpPr>
            <p:cNvPr id="64" name="Straight Connector 63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/>
        </p:nvCxnSpPr>
        <p:spPr>
          <a:xfrm flipH="1">
            <a:off x="-805574" y="267484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-805574" y="683261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-260393" y="-360729"/>
            <a:ext cx="520785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5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684" r:id="rId3"/>
    <p:sldLayoutId id="2147483685" r:id="rId4"/>
    <p:sldLayoutId id="2147483687" r:id="rId5"/>
    <p:sldLayoutId id="2147483688" r:id="rId6"/>
    <p:sldLayoutId id="2147483771" r:id="rId7"/>
    <p:sldLayoutId id="2147483689" r:id="rId8"/>
    <p:sldLayoutId id="2147483766" r:id="rId9"/>
    <p:sldLayoutId id="2147483660" r:id="rId10"/>
    <p:sldLayoutId id="2147483661" r:id="rId11"/>
    <p:sldLayoutId id="2147483770" r:id="rId12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589" indent="-228589" algn="l" defTabSz="914354" rtl="0" eaLnBrk="1" latinLnBrk="0" hangingPunct="1">
        <a:lnSpc>
          <a:spcPct val="100000"/>
        </a:lnSpc>
        <a:spcBef>
          <a:spcPts val="1000"/>
        </a:spcBef>
        <a:buFont typeface=".AppleSystemUIFont" charset="-120"/>
        <a:buChar char="–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354" rtl="0" eaLnBrk="1" latinLnBrk="0" hangingPunct="1">
        <a:lnSpc>
          <a:spcPct val="100000"/>
        </a:lnSpc>
        <a:spcBef>
          <a:spcPts val="400"/>
        </a:spcBef>
        <a:buFont typeface="Arial"/>
        <a:buChar char="•"/>
        <a:defRPr sz="2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1792" indent="-182880" algn="l" defTabSz="914354" rtl="0" eaLnBrk="1" latinLnBrk="0" hangingPunct="1">
        <a:lnSpc>
          <a:spcPct val="100000"/>
        </a:lnSpc>
        <a:spcBef>
          <a:spcPts val="400"/>
        </a:spcBef>
        <a:buFont typeface="Courier New" charset="0"/>
        <a:buChar char="o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68600" indent="-182880" algn="l" defTabSz="914354" rtl="0" eaLnBrk="1" latinLnBrk="0" hangingPunct="1">
        <a:lnSpc>
          <a:spcPct val="100000"/>
        </a:lnSpc>
        <a:spcBef>
          <a:spcPts val="40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51560" indent="-182880" algn="l" defTabSz="914354" rtl="0" eaLnBrk="1" latinLnBrk="0" hangingPunct="1">
        <a:lnSpc>
          <a:spcPct val="90000"/>
        </a:lnSpc>
        <a:spcBef>
          <a:spcPts val="4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432" userDrawn="1">
          <p15:clr>
            <a:srgbClr val="A4A3A4"/>
          </p15:clr>
        </p15:guide>
        <p15:guide id="2" pos="3696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7392" userDrawn="1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orient="horz" pos="4144" userDrawn="1">
          <p15:clr>
            <a:srgbClr val="A4A3A4"/>
          </p15:clr>
        </p15:guide>
        <p15:guide id="7" pos="576" userDrawn="1">
          <p15:clr>
            <a:srgbClr val="A4A3A4"/>
          </p15:clr>
        </p15:guide>
        <p15:guide id="8" pos="3984" userDrawn="1">
          <p15:clr>
            <a:srgbClr val="A4A3A4"/>
          </p15:clr>
        </p15:guide>
        <p15:guide id="9" pos="5544" userDrawn="1">
          <p15:clr>
            <a:srgbClr val="A4A3A4"/>
          </p15:clr>
        </p15:guide>
        <p15:guide id="10" pos="5832" userDrawn="1">
          <p15:clr>
            <a:srgbClr val="A4A3A4"/>
          </p15:clr>
        </p15:guide>
        <p15:guide id="12" pos="2136" userDrawn="1">
          <p15:clr>
            <a:srgbClr val="A4A3A4"/>
          </p15:clr>
        </p15:guide>
        <p15:guide id="13" pos="1848" userDrawn="1">
          <p15:clr>
            <a:srgbClr val="A4A3A4"/>
          </p15:clr>
        </p15:guide>
        <p15:guide id="14" orient="horz" pos="169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  <p15:guide id="16" pos="767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C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46234" y="6000450"/>
            <a:ext cx="4114800" cy="2639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May 2018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7" b="8397"/>
          <a:stretch/>
        </p:blipFill>
        <p:spPr bwMode="auto">
          <a:xfrm>
            <a:off x="125" y="1142998"/>
            <a:ext cx="12192000" cy="571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hape 271"/>
          <p:cNvSpPr/>
          <p:nvPr/>
        </p:nvSpPr>
        <p:spPr>
          <a:xfrm>
            <a:off x="0" y="1142998"/>
            <a:ext cx="12192125" cy="5715002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351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4400" y="1559699"/>
            <a:ext cx="9563100" cy="1589901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Advanced Regression to Predict Housing Sale Prices</a:t>
            </a:r>
            <a:endParaRPr lang="en-US" sz="4400" dirty="0">
              <a:solidFill>
                <a:srgbClr val="00B0F0"/>
              </a:solidFill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24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Y:\05 Brochures + Collateral\2016\Asset Management - Refreshed\FCA_WebVersion_FINAL Folder\Links\HOJ top floor detail.jp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09" b="99684" l="140" r="89949">
                        <a14:foregroundMark x1="19426" y1="16081" x2="19426" y2="16081"/>
                        <a14:foregroundMark x1="4244" y1="66327" x2="4244" y2="66327"/>
                        <a14:foregroundMark x1="63759" y1="95787" x2="63759" y2="95787"/>
                        <a14:foregroundMark x1="28055" y1="3933" x2="28055" y2="3933"/>
                        <a14:foregroundMark x1="15998" y1="2879" x2="15998" y2="2879"/>
                        <a14:foregroundMark x1="140" y1="13799" x2="140" y2="13799"/>
                        <a14:foregroundMark x1="2589" y1="38518" x2="2589" y2="38518"/>
                        <a14:foregroundMark x1="15042" y1="61587" x2="15042" y2="61587"/>
                        <a14:foregroundMark x1="6973" y1="41819" x2="6973" y2="41819"/>
                        <a14:foregroundMark x1="12034" y1="47999" x2="12034" y2="47999"/>
                        <a14:foregroundMark x1="84142" y1="99684" x2="84142" y2="99684"/>
                        <a14:foregroundMark x1="27635" y1="76194" x2="27635" y2="76194"/>
                        <a14:foregroundMark x1="30504" y1="75386" x2="30504" y2="75386"/>
                        <a14:backgroundMark x1="97808" y1="8462" x2="97808" y2="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8461093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10"/>
          <p:cNvSpPr txBox="1">
            <a:spLocks/>
          </p:cNvSpPr>
          <p:nvPr/>
        </p:nvSpPr>
        <p:spPr>
          <a:xfrm>
            <a:off x="0" y="1143000"/>
            <a:ext cx="12191999" cy="573563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anchor="ctr"/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560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pPr/>
              <a:t>10</a:t>
            </a:fld>
            <a:endParaRPr lang="en-US" dirty="0"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Statistical Analysis – </a:t>
            </a:r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ANOVA</a:t>
            </a:r>
            <a:endParaRPr lang="en-US" sz="36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220252"/>
              </p:ext>
            </p:extLst>
          </p:nvPr>
        </p:nvGraphicFramePr>
        <p:xfrm>
          <a:off x="6362700" y="1913223"/>
          <a:ext cx="5140325" cy="3592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1126067"/>
                <a:gridCol w="1304925"/>
              </a:tblGrid>
              <a:tr h="30247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f-value</a:t>
                      </a:r>
                      <a:endParaRPr lang="en-US" sz="16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ExterQual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443.33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1.44E-204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183C46"/>
                          </a:solidFill>
                          <a:effectLst/>
                          <a:latin typeface="Calibri"/>
                        </a:rPr>
                        <a:t>KitchenQual</a:t>
                      </a:r>
                      <a:endParaRPr lang="en-US" sz="1800" b="0" i="0" u="none" strike="noStrike" dirty="0">
                        <a:solidFill>
                          <a:srgbClr val="183C4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407.81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3.03E-192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BsmtQual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392.91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9.61E-186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GarageCars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351.21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1.12E-211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OverallQual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349.03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0.00E+00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GarageFinish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250.96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1.20E-93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FullBath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246.07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3.80E-129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Fireplaces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146.74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4.42E-83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MasVnrType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111.67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4.79E-65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Foundation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100.25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5.79E-91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62501" y="2756475"/>
            <a:ext cx="53010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Variance (ANOVA) was performed to examin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significance of categorical variables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18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580" y="6428073"/>
            <a:ext cx="451899" cy="182880"/>
          </a:xfrm>
        </p:spPr>
        <p:txBody>
          <a:bodyPr/>
          <a:lstStyle/>
          <a:p>
            <a:fld id="{4755468B-C2BA-8B42-ABD6-597061763577}" type="slidenum">
              <a:rPr lang="en-US" smtClean="0"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pPr/>
              <a:t>11</a:t>
            </a:fld>
            <a:endParaRPr lang="en-US" dirty="0"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Machine Learning</a:t>
            </a:r>
            <a:endParaRPr lang="en-US" sz="36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https://kaggle2.blob.core.windows.net/competitions/kaggle/5407/media/housesbann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270" r="1"/>
          <a:stretch/>
        </p:blipFill>
        <p:spPr bwMode="auto">
          <a:xfrm>
            <a:off x="-5194" y="4962525"/>
            <a:ext cx="12206719" cy="18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33580" y="1239112"/>
            <a:ext cx="6410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Models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with PCA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(out-of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-box)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(after VIF)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LASSO Regression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04036" y="1239112"/>
            <a:ext cx="40735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Methods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580" y="6428073"/>
            <a:ext cx="451899" cy="182880"/>
          </a:xfrm>
        </p:spPr>
        <p:txBody>
          <a:bodyPr/>
          <a:lstStyle/>
          <a:p>
            <a:fld id="{4755468B-C2BA-8B42-ABD6-597061763577}" type="slidenum">
              <a:rPr lang="en-US" smtClean="0"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pPr/>
              <a:t>12</a:t>
            </a:fld>
            <a:endParaRPr lang="en-US" dirty="0"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Machine Learning – Model Performance</a:t>
            </a:r>
            <a:endParaRPr lang="en-US" sz="36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419466"/>
              </p:ext>
            </p:extLst>
          </p:nvPr>
        </p:nvGraphicFramePr>
        <p:xfrm>
          <a:off x="785479" y="1812131"/>
          <a:ext cx="5962651" cy="3919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78211" y="2097881"/>
            <a:ext cx="465458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3200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en-US" sz="3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RMSLEs</a:t>
            </a:r>
          </a:p>
          <a:p>
            <a:pPr lvl="1">
              <a:lnSpc>
                <a:spcPts val="4800"/>
              </a:lnSpc>
              <a:spcAft>
                <a:spcPts val="2400"/>
              </a:spcAft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model performed best, followed by ridge regression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36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95976" y="4354120"/>
            <a:ext cx="498025" cy="182880"/>
          </a:xfrm>
        </p:spPr>
        <p:txBody>
          <a:bodyPr/>
          <a:lstStyle/>
          <a:p>
            <a:fld id="{4755468B-C2BA-8B42-ABD6-59706176357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Conclusion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371798" y="1465214"/>
            <a:ext cx="11464602" cy="4859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13029" y="2112541"/>
            <a:ext cx="570744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Linear Regression performed best out of all of the regression models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Linear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Regression with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PCA and LASSO regression did not perform as well as other regression models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Best RMSLE was 0.146 for a linear regression model, which is in the top 45% of all submissions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C:\Users\wongk3.NA\Desktop\Springboard\Capstone_2\Images\ames-iowa-train-12176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2112541"/>
            <a:ext cx="4752975" cy="356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Conclusion – Next Steps</a:t>
            </a:r>
            <a:endParaRPr lang="en-US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462501" y="2132098"/>
            <a:ext cx="758594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Spend more time data wrangling, possibly examining:</a:t>
            </a:r>
          </a:p>
          <a:p>
            <a:pPr marL="914378" lvl="1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Influential Points</a:t>
            </a:r>
          </a:p>
          <a:p>
            <a:pPr marL="914378" lvl="1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Leverage Points</a:t>
            </a:r>
            <a:endParaRPr lang="en-US" sz="2800" dirty="0" smtClean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Try stacked models to see if model performance can be further improved</a:t>
            </a:r>
            <a:endParaRPr lang="en-US" sz="2800" dirty="0" smtClean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C:\Users\wongk3.NA\Desktop\Springboard\Capstone_2\Images\house-5-114767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1171575"/>
            <a:ext cx="4179475" cy="54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98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462501" y="794064"/>
            <a:ext cx="11270299" cy="1147589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000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Questions?</a:t>
            </a:r>
            <a:endParaRPr lang="en-US" sz="4000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6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A19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71"/>
          <p:cNvSpPr/>
          <p:nvPr/>
        </p:nvSpPr>
        <p:spPr>
          <a:xfrm>
            <a:off x="0" y="2"/>
            <a:ext cx="12192125" cy="114299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35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 b="14821"/>
          <a:stretch/>
        </p:blipFill>
        <p:spPr>
          <a:xfrm>
            <a:off x="0" y="1142999"/>
            <a:ext cx="12192000" cy="5715001"/>
          </a:xfrm>
          <a:prstGeom prst="rect">
            <a:avLst/>
          </a:prstGeom>
        </p:spPr>
      </p:pic>
      <p:sp>
        <p:nvSpPr>
          <p:cNvPr id="12" name="Shape 271"/>
          <p:cNvSpPr/>
          <p:nvPr/>
        </p:nvSpPr>
        <p:spPr>
          <a:xfrm>
            <a:off x="-125" y="1142998"/>
            <a:ext cx="12192125" cy="571500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351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27100" y="2923378"/>
            <a:ext cx="10218740" cy="11477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Purpose and Background</a:t>
            </a:r>
            <a:endParaRPr lang="en-US" sz="4800" dirty="0">
              <a:solidFill>
                <a:srgbClr val="00B0F0"/>
              </a:solidFill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9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1" descr="Z:\__Marketing_Shared\Project Libra\San_Francisco_Hall_of_Justice_2017_16X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5" y="0"/>
            <a:ext cx="12192000" cy="686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71"/>
          <p:cNvSpPr/>
          <p:nvPr/>
        </p:nvSpPr>
        <p:spPr>
          <a:xfrm>
            <a:off x="-125" y="1142997"/>
            <a:ext cx="12192125" cy="571500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35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271"/>
          <p:cNvSpPr/>
          <p:nvPr/>
        </p:nvSpPr>
        <p:spPr>
          <a:xfrm>
            <a:off x="0" y="0"/>
            <a:ext cx="12192125" cy="114299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35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27100" y="2923378"/>
            <a:ext cx="10218740" cy="1147763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rgbClr val="00B0F0"/>
              </a:solidFill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Lorem Ipsum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7717" y="1343380"/>
            <a:ext cx="3671629" cy="55146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dirty="0" smtClean="0">
              <a:solidFill>
                <a:schemeClr val="bg1"/>
              </a:solidFill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462501" y="6428073"/>
            <a:ext cx="451899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354" rtl="0" eaLnBrk="1" latinLnBrk="0" hangingPunct="1">
              <a:defRPr sz="1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55468B-C2BA-8B42-ABD6-59706176357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Picture Placeholder 10"/>
          <p:cNvSpPr txBox="1">
            <a:spLocks/>
          </p:cNvSpPr>
          <p:nvPr/>
        </p:nvSpPr>
        <p:spPr>
          <a:xfrm>
            <a:off x="-7717" y="1422835"/>
            <a:ext cx="3671629" cy="1490472"/>
          </a:xfrm>
          <a:prstGeom prst="rect">
            <a:avLst/>
          </a:prstGeom>
          <a:solidFill>
            <a:srgbClr val="5A1905"/>
          </a:solidFill>
        </p:spPr>
        <p:txBody>
          <a:bodyPr anchor="ctr"/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560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Picture Placeholder 10"/>
          <p:cNvSpPr txBox="1">
            <a:spLocks/>
          </p:cNvSpPr>
          <p:nvPr/>
        </p:nvSpPr>
        <p:spPr>
          <a:xfrm>
            <a:off x="231494" y="1343380"/>
            <a:ext cx="3287210" cy="156992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560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</a:rPr>
              <a:t>amet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consectetur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adipiscing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elit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Suspendisse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facilisis</a:t>
            </a:r>
            <a:r>
              <a:rPr lang="en-US" sz="2000" dirty="0">
                <a:solidFill>
                  <a:schemeClr val="bg1"/>
                </a:solidFill>
              </a:rPr>
              <a:t> in </a:t>
            </a:r>
            <a:r>
              <a:rPr lang="en-US" sz="2000" dirty="0" smtClean="0">
                <a:solidFill>
                  <a:schemeClr val="bg1"/>
                </a:solidFill>
              </a:rPr>
              <a:t>nisi</a:t>
            </a:r>
            <a:endParaRPr lang="en-US" sz="2000" b="1" dirty="0">
              <a:solidFill>
                <a:schemeClr val="bg1"/>
              </a:solidFill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4701" y="3090441"/>
            <a:ext cx="3389062" cy="33376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</a:pP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Rivant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faturs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ebdings" panose="05030102010509060703" pitchFamily="18" charset="2"/>
              <a:buChar char=""/>
            </a:pP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Webdings" panose="05030102010509060703" pitchFamily="18" charset="2"/>
              <a:buChar char="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Webdings" panose="05030102010509060703" pitchFamily="18" charset="2"/>
              <a:buChar char="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2667" y="428263"/>
            <a:ext cx="370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Outline</a:t>
            </a:r>
            <a:endParaRPr lang="en-US" sz="36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222" y="1849101"/>
            <a:ext cx="446563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Purpose &amp; Background</a:t>
            </a:r>
          </a:p>
          <a:p>
            <a:endParaRPr lang="en-US" sz="2400" b="1" dirty="0" smtClean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Exploratory Data </a:t>
            </a:r>
            <a:r>
              <a:rPr lang="en-US" sz="24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Analysis</a:t>
            </a:r>
          </a:p>
          <a:p>
            <a:pPr>
              <a:spcAft>
                <a:spcPts val="600"/>
              </a:spcAft>
            </a:pPr>
            <a:endParaRPr lang="en-US" sz="2400" b="1" dirty="0" smtClean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Statistical Analysis</a:t>
            </a:r>
          </a:p>
          <a:p>
            <a:endParaRPr lang="en-US" sz="2400" b="1" dirty="0" smtClean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Machine Learning</a:t>
            </a:r>
          </a:p>
          <a:p>
            <a:endParaRPr lang="en-US" sz="24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Conclusion</a:t>
            </a:r>
          </a:p>
          <a:p>
            <a:endParaRPr lang="en-US" sz="24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>
            <a:stCxn id="4" idx="0"/>
            <a:endCxn id="14" idx="0"/>
          </p:cNvCxnSpPr>
          <p:nvPr/>
        </p:nvCxnSpPr>
        <p:spPr>
          <a:xfrm>
            <a:off x="383084" y="1984092"/>
            <a:ext cx="5786" cy="3088108"/>
          </a:xfrm>
          <a:prstGeom prst="line">
            <a:avLst/>
          </a:prstGeom>
          <a:ln w="28575">
            <a:solidFill>
              <a:srgbClr val="183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96274" y="1984092"/>
            <a:ext cx="173620" cy="17362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83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8557" y="2733828"/>
            <a:ext cx="173620" cy="17362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83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2060" y="3532803"/>
            <a:ext cx="173620" cy="17362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83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2060" y="4323150"/>
            <a:ext cx="173620" cy="17362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83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2060" y="5072200"/>
            <a:ext cx="173620" cy="17362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183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r="8384"/>
          <a:stretch/>
        </p:blipFill>
        <p:spPr bwMode="auto">
          <a:xfrm>
            <a:off x="4825687" y="-1"/>
            <a:ext cx="7366313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36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ongk3.NA\Desktop\Springboard\Capstone_1\Images\suburbia-152572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" b="7813"/>
          <a:stretch/>
        </p:blipFill>
        <p:spPr bwMode="auto">
          <a:xfrm flipH="1">
            <a:off x="0" y="-4590"/>
            <a:ext cx="12192000" cy="686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object 72"/>
          <p:cNvSpPr/>
          <p:nvPr/>
        </p:nvSpPr>
        <p:spPr>
          <a:xfrm>
            <a:off x="12863448" y="2517013"/>
            <a:ext cx="3175" cy="0"/>
          </a:xfrm>
          <a:custGeom>
            <a:avLst/>
            <a:gdLst/>
            <a:ahLst/>
            <a:cxnLst/>
            <a:rect l="l" t="t" r="r" b="b"/>
            <a:pathLst>
              <a:path w="3175">
                <a:moveTo>
                  <a:pt x="0" y="0"/>
                </a:moveTo>
                <a:lnTo>
                  <a:pt x="3175" y="0"/>
                </a:lnTo>
              </a:path>
            </a:pathLst>
          </a:custGeom>
          <a:ln w="3809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17" name="object 74"/>
          <p:cNvSpPr/>
          <p:nvPr/>
        </p:nvSpPr>
        <p:spPr>
          <a:xfrm>
            <a:off x="14919325" y="2518918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6350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19" name="object 76"/>
          <p:cNvSpPr/>
          <p:nvPr/>
        </p:nvSpPr>
        <p:spPr>
          <a:xfrm>
            <a:off x="12866623" y="2516696"/>
            <a:ext cx="3175" cy="0"/>
          </a:xfrm>
          <a:custGeom>
            <a:avLst/>
            <a:gdLst/>
            <a:ahLst/>
            <a:cxnLst/>
            <a:rect l="l" t="t" r="r" b="b"/>
            <a:pathLst>
              <a:path w="3175">
                <a:moveTo>
                  <a:pt x="0" y="0"/>
                </a:moveTo>
                <a:lnTo>
                  <a:pt x="3175" y="0"/>
                </a:lnTo>
              </a:path>
            </a:pathLst>
          </a:custGeom>
          <a:ln w="3175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625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2501" y="1615023"/>
            <a:ext cx="64907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How can we predict sale prices for homes in Ames, IA using advanced regression techniques?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9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pPr/>
              <a:t>4</a:t>
            </a:fld>
            <a:endParaRPr lang="en-US" dirty="0"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Purpose &amp; Background – Data Source</a:t>
            </a:r>
            <a:endParaRPr lang="en-US" sz="36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56413" y="4679035"/>
            <a:ext cx="5651364" cy="160043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182880" tIns="182880" rIns="274320" bIns="182880">
            <a:spAutoFit/>
          </a:bodyPr>
          <a:lstStyle/>
          <a:p>
            <a:pPr algn="ctr"/>
            <a:r>
              <a:rPr lang="en-US" sz="2000" b="1" dirty="0"/>
              <a:t>The </a:t>
            </a:r>
            <a:r>
              <a:rPr lang="en-US" sz="2000" b="1" dirty="0" smtClean="0"/>
              <a:t>dataset contains </a:t>
            </a:r>
            <a:r>
              <a:rPr lang="en-US" sz="2000" b="1" dirty="0"/>
              <a:t>79 characteristics for almost 3,000 </a:t>
            </a:r>
            <a:r>
              <a:rPr lang="en-US" sz="2000" b="1" dirty="0" smtClean="0"/>
              <a:t>homes, half </a:t>
            </a:r>
            <a:r>
              <a:rPr lang="en-US" sz="2000" b="1" dirty="0"/>
              <a:t>of which are used for training a regression </a:t>
            </a:r>
            <a:r>
              <a:rPr lang="en-US" sz="2000" b="1" dirty="0" smtClean="0"/>
              <a:t>model, while </a:t>
            </a:r>
            <a:r>
              <a:rPr lang="en-US" sz="2000" b="1" dirty="0"/>
              <a:t>the other half is used to test the model and </a:t>
            </a:r>
            <a:r>
              <a:rPr lang="en-US" sz="2000" b="1" dirty="0" smtClean="0"/>
              <a:t>score it</a:t>
            </a:r>
            <a:r>
              <a:rPr lang="en-US" sz="2000" b="1" dirty="0"/>
              <a:t>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6096" y="1457145"/>
            <a:ext cx="58319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This project is based on an active </a:t>
            </a:r>
            <a:r>
              <a:rPr lang="en-US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competition for homes in Ames, IA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www.kaggle.com/static/images/site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095" y="3191052"/>
            <a:ext cx="2286000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wongk3.NA\Desktop\Springboard\Capstone_2\Images\va-home-usa-7-153333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" r="9423"/>
          <a:stretch/>
        </p:blipFill>
        <p:spPr bwMode="auto">
          <a:xfrm>
            <a:off x="6841977" y="1406627"/>
            <a:ext cx="4890823" cy="489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pPr/>
              <a:t>5</a:t>
            </a:fld>
            <a:endParaRPr lang="en-US" dirty="0"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Exploratory Data </a:t>
            </a:r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Analysis</a:t>
            </a:r>
            <a:endParaRPr lang="en-US" sz="36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2700" y="2272619"/>
            <a:ext cx="55435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Sale Prices skewed right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378" lvl="1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Price: $180,921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378" lvl="1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Price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$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755,000</a:t>
            </a:r>
          </a:p>
          <a:p>
            <a:pPr marL="914378" lvl="1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Price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$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34,900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01" y="2028512"/>
            <a:ext cx="5734050" cy="378142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9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pPr/>
              <a:t>6</a:t>
            </a:fld>
            <a:endParaRPr lang="en-US" dirty="0"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Exploratory Data </a:t>
            </a:r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Analysis</a:t>
            </a:r>
            <a:endParaRPr lang="en-US" sz="36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0" y="2272619"/>
            <a:ext cx="50482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expected, there appears to be a correlation between Sale Price and Square footage 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26" y="1962150"/>
            <a:ext cx="6134100" cy="37719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95601" y="5538785"/>
            <a:ext cx="1533524" cy="185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Square Feet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12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pPr/>
              <a:t>7</a:t>
            </a:fld>
            <a:endParaRPr lang="en-US" dirty="0"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Exploratory Data </a:t>
            </a:r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Analysis</a:t>
            </a:r>
            <a:endParaRPr lang="en-US" sz="36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0" y="2272619"/>
            <a:ext cx="50482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Between Overall Quality and Sale Price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homes rated between 4 and 8 for Overall Quality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01" y="1876425"/>
            <a:ext cx="6134100" cy="37719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8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pPr/>
              <a:t>8</a:t>
            </a:fld>
            <a:endParaRPr lang="en-US" dirty="0"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Exploratory Data </a:t>
            </a:r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Analysis</a:t>
            </a:r>
            <a:endParaRPr lang="en-US" sz="36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501" y="2501219"/>
            <a:ext cx="429047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varies noticeably between different neighborhoods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expensive homes seem to be located in Northridge Heights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1691594"/>
            <a:ext cx="6858000" cy="464212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09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pPr/>
              <a:t>9</a:t>
            </a:fld>
            <a:endParaRPr lang="en-US" dirty="0"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rPr>
              <a:t>Statistical Analysis – Correlation Matrix</a:t>
            </a:r>
            <a:endParaRPr lang="en-US" sz="3600" b="1" dirty="0">
              <a:latin typeface="Arial" panose="020B0604020202020204" pitchFamily="34" charset="0"/>
              <a:ea typeface="AECOM Sans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43050" y="2378792"/>
            <a:ext cx="2971800" cy="65180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63500" dist="38100" dir="2700000" sx="102000" sy="102000" algn="tl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OverallQual</a:t>
            </a: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= 0.79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543050" y="3160500"/>
            <a:ext cx="2971800" cy="65180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63500" dist="38100" dir="2700000" sx="102000" sy="102000" algn="tl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GrLivArea</a:t>
            </a: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=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0.71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43050" y="3940720"/>
            <a:ext cx="2971800" cy="65180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63500" dist="38100" dir="2700000" sx="102000" sy="102000" algn="tl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GarageCars</a:t>
            </a: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=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0.64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43050" y="4660553"/>
            <a:ext cx="2971800" cy="65180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63500" dist="38100" dir="2700000" sx="102000" sy="102000" algn="tl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GarageArea</a:t>
            </a: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=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0.62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43986"/>
            <a:ext cx="5732050" cy="517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543050" y="5443926"/>
            <a:ext cx="2971800" cy="65180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63500" dist="38100" dir="2700000" sx="102000" sy="102000" algn="tl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TotalBsmtSF</a:t>
            </a: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=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0.61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3050" y="1562755"/>
            <a:ext cx="310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Top 5 Correlations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2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Template_AECOM_16_9_Arial">
  <a:themeElements>
    <a:clrScheme name="AECOM 1">
      <a:dk1>
        <a:srgbClr val="000000"/>
      </a:dk1>
      <a:lt1>
        <a:srgbClr val="FFFFFF"/>
      </a:lt1>
      <a:dk2>
        <a:srgbClr val="323E48"/>
      </a:dk2>
      <a:lt2>
        <a:srgbClr val="E7E6E6"/>
      </a:lt2>
      <a:accent1>
        <a:srgbClr val="00B5E2"/>
      </a:accent1>
      <a:accent2>
        <a:srgbClr val="FFE512"/>
      </a:accent2>
      <a:accent3>
        <a:srgbClr val="8C8279"/>
      </a:accent3>
      <a:accent4>
        <a:srgbClr val="F68B1F"/>
      </a:accent4>
      <a:accent5>
        <a:srgbClr val="83BD00"/>
      </a:accent5>
      <a:accent6>
        <a:srgbClr val="9E007E"/>
      </a:accent6>
      <a:hlink>
        <a:srgbClr val="00B5E2"/>
      </a:hlink>
      <a:folHlink>
        <a:srgbClr val="9E007E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16_9 PowerPoint Template Arial" id="{F4C485A2-0496-BC46-B1AC-B504189A7E2D}" vid="{894A1A16-BC29-5B43-AEEB-682FC7F94D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Powerpoint_Template_AECOM_16_9_Arial</Template>
  <TotalTime>4837</TotalTime>
  <Words>420</Words>
  <Application>Microsoft Office PowerPoint</Application>
  <PresentationFormat>Custom</PresentationFormat>
  <Paragraphs>122</Paragraphs>
  <Slides>18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Powerpoint_Template_AECOM_16_9_Arial</vt:lpstr>
      <vt:lpstr>Advanced Regression to Predict Housing Sale Prices</vt:lpstr>
      <vt:lpstr>PowerPoint Presentation</vt:lpstr>
      <vt:lpstr>PowerPoint Presentation</vt:lpstr>
      <vt:lpstr>Purpose &amp; Background – Data Source</vt:lpstr>
      <vt:lpstr>Exploratory Data Analysis</vt:lpstr>
      <vt:lpstr>Exploratory Data Analysis</vt:lpstr>
      <vt:lpstr>Exploratory Data Analysis</vt:lpstr>
      <vt:lpstr>Exploratory Data Analysis</vt:lpstr>
      <vt:lpstr>Statistical Analysis – Correlation Matrix</vt:lpstr>
      <vt:lpstr>Statistical Analysis – ANOVA</vt:lpstr>
      <vt:lpstr>Machine Learning</vt:lpstr>
      <vt:lpstr>Machine Learning – Model Performance</vt:lpstr>
      <vt:lpstr>Conclusion</vt:lpstr>
      <vt:lpstr>Conclusion – Next Steps</vt:lpstr>
      <vt:lpstr>PowerPoint Presentation</vt:lpstr>
      <vt:lpstr>Purpose and Background</vt:lpstr>
      <vt:lpstr>PowerPoint Presentation</vt:lpstr>
      <vt:lpstr>Lorem Ipsum</vt:lpstr>
    </vt:vector>
  </TitlesOfParts>
  <Company>AECOM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Team</dc:title>
  <dc:creator>Alway, Lisa</dc:creator>
  <cp:lastModifiedBy>Wong, Kelly</cp:lastModifiedBy>
  <cp:revision>241</cp:revision>
  <dcterms:created xsi:type="dcterms:W3CDTF">2017-10-19T22:32:37Z</dcterms:created>
  <dcterms:modified xsi:type="dcterms:W3CDTF">2018-06-04T02:53:08Z</dcterms:modified>
</cp:coreProperties>
</file>